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6"/>
  </p:notesMasterIdLst>
  <p:sldIdLst>
    <p:sldId id="256" r:id="rId2"/>
    <p:sldId id="288" r:id="rId3"/>
    <p:sldId id="287" r:id="rId4"/>
    <p:sldId id="293" r:id="rId5"/>
    <p:sldId id="282" r:id="rId6"/>
    <p:sldId id="283" r:id="rId7"/>
    <p:sldId id="290" r:id="rId8"/>
    <p:sldId id="291" r:id="rId9"/>
    <p:sldId id="292" r:id="rId10"/>
    <p:sldId id="284" r:id="rId11"/>
    <p:sldId id="285" r:id="rId12"/>
    <p:sldId id="289" r:id="rId13"/>
    <p:sldId id="286" r:id="rId14"/>
    <p:sldId id="28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61" autoAdjust="0"/>
    <p:restoredTop sz="93704" autoAdjust="0"/>
  </p:normalViewPr>
  <p:slideViewPr>
    <p:cSldViewPr snapToGrid="0">
      <p:cViewPr varScale="1">
        <p:scale>
          <a:sx n="65" d="100"/>
          <a:sy n="65" d="100"/>
        </p:scale>
        <p:origin x="49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C119E2-4BDA-4977-AFB6-B0189B91B082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CC88F7C-BFDB-43FC-BE8A-6870437C2FBF}">
      <dgm:prSet phldrT="[Text]"/>
      <dgm:spPr/>
      <dgm:t>
        <a:bodyPr/>
        <a:lstStyle/>
        <a:p>
          <a:r>
            <a:rPr lang="fa-IR" dirty="0"/>
            <a:t>تشخیص مشکل و مسئله گشایی</a:t>
          </a:r>
          <a:endParaRPr lang="en-US" dirty="0"/>
        </a:p>
      </dgm:t>
    </dgm:pt>
    <dgm:pt modelId="{33C5C9CB-1C4F-4F0E-A415-86775355F19E}" type="parTrans" cxnId="{62119AF7-B070-4A5B-B727-D59921A65BA7}">
      <dgm:prSet/>
      <dgm:spPr/>
      <dgm:t>
        <a:bodyPr/>
        <a:lstStyle/>
        <a:p>
          <a:endParaRPr lang="en-US"/>
        </a:p>
      </dgm:t>
    </dgm:pt>
    <dgm:pt modelId="{ECA55D2F-FB53-4612-A845-D54E9152D2BD}" type="sibTrans" cxnId="{62119AF7-B070-4A5B-B727-D59921A65BA7}">
      <dgm:prSet/>
      <dgm:spPr/>
      <dgm:t>
        <a:bodyPr/>
        <a:lstStyle/>
        <a:p>
          <a:endParaRPr lang="en-US"/>
        </a:p>
      </dgm:t>
    </dgm:pt>
    <dgm:pt modelId="{AC88CF66-06FC-425F-AC84-E01D5B450205}">
      <dgm:prSet phldrT="[Text]"/>
      <dgm:spPr/>
      <dgm:t>
        <a:bodyPr/>
        <a:lstStyle/>
        <a:p>
          <a:r>
            <a:rPr lang="fa-IR" dirty="0"/>
            <a:t>تنظیم خط مشی یا تصمیم سازی</a:t>
          </a:r>
          <a:endParaRPr lang="en-US" dirty="0"/>
        </a:p>
      </dgm:t>
    </dgm:pt>
    <dgm:pt modelId="{7F7B04AB-B256-4607-B462-CDD8B0B921A6}" type="parTrans" cxnId="{E9DF70ED-1114-4A72-BA91-BDC31D66A951}">
      <dgm:prSet/>
      <dgm:spPr/>
      <dgm:t>
        <a:bodyPr/>
        <a:lstStyle/>
        <a:p>
          <a:endParaRPr lang="en-US"/>
        </a:p>
      </dgm:t>
    </dgm:pt>
    <dgm:pt modelId="{9BC14389-EE57-4DB2-ADD4-C644AE15FF34}" type="sibTrans" cxnId="{E9DF70ED-1114-4A72-BA91-BDC31D66A951}">
      <dgm:prSet/>
      <dgm:spPr/>
      <dgm:t>
        <a:bodyPr/>
        <a:lstStyle/>
        <a:p>
          <a:endParaRPr lang="en-US"/>
        </a:p>
      </dgm:t>
    </dgm:pt>
    <dgm:pt modelId="{4919A500-8FDA-4697-9A1E-AE447614CDCA}">
      <dgm:prSet phldrT="[Text]"/>
      <dgm:spPr/>
      <dgm:t>
        <a:bodyPr/>
        <a:lstStyle/>
        <a:p>
          <a:r>
            <a:rPr lang="fa-IR" dirty="0"/>
            <a:t>راه حل ها</a:t>
          </a:r>
          <a:endParaRPr lang="en-US" dirty="0"/>
        </a:p>
      </dgm:t>
    </dgm:pt>
    <dgm:pt modelId="{161CCF32-7618-4B37-8AA0-D705BC28FF4E}" type="parTrans" cxnId="{D994B100-6709-40FE-B9EC-3D645B17A85B}">
      <dgm:prSet/>
      <dgm:spPr/>
      <dgm:t>
        <a:bodyPr/>
        <a:lstStyle/>
        <a:p>
          <a:endParaRPr lang="en-US"/>
        </a:p>
      </dgm:t>
    </dgm:pt>
    <dgm:pt modelId="{80D0740B-C5EA-4DA2-8AF1-7AEE3CEA8B84}" type="sibTrans" cxnId="{D994B100-6709-40FE-B9EC-3D645B17A85B}">
      <dgm:prSet/>
      <dgm:spPr/>
      <dgm:t>
        <a:bodyPr/>
        <a:lstStyle/>
        <a:p>
          <a:endParaRPr lang="en-US"/>
        </a:p>
      </dgm:t>
    </dgm:pt>
    <dgm:pt modelId="{1C54E769-B01A-4725-90DF-3FFCFC7AC827}">
      <dgm:prSet phldrT="[Text]"/>
      <dgm:spPr/>
      <dgm:t>
        <a:bodyPr/>
        <a:lstStyle/>
        <a:p>
          <a:r>
            <a:rPr lang="fa-IR" dirty="0"/>
            <a:t>اجرای سیاست گذاری</a:t>
          </a:r>
          <a:endParaRPr lang="en-US" dirty="0"/>
        </a:p>
      </dgm:t>
    </dgm:pt>
    <dgm:pt modelId="{69C8E22D-2DBE-4F71-B1A5-276B3022B866}" type="parTrans" cxnId="{191BC70F-BA8A-4F54-9625-8572430E567B}">
      <dgm:prSet/>
      <dgm:spPr/>
      <dgm:t>
        <a:bodyPr/>
        <a:lstStyle/>
        <a:p>
          <a:endParaRPr lang="en-US"/>
        </a:p>
      </dgm:t>
    </dgm:pt>
    <dgm:pt modelId="{CB3038F4-03FE-4CA7-837E-FC5550710B98}" type="sibTrans" cxnId="{191BC70F-BA8A-4F54-9625-8572430E567B}">
      <dgm:prSet/>
      <dgm:spPr/>
      <dgm:t>
        <a:bodyPr/>
        <a:lstStyle/>
        <a:p>
          <a:endParaRPr lang="en-US"/>
        </a:p>
      </dgm:t>
    </dgm:pt>
    <dgm:pt modelId="{8F159488-CC16-4A4B-8717-75EF0D5A9D69}">
      <dgm:prSet phldrT="[Text]"/>
      <dgm:spPr/>
      <dgm:t>
        <a:bodyPr/>
        <a:lstStyle/>
        <a:p>
          <a:r>
            <a:rPr lang="fa-IR" dirty="0"/>
            <a:t>ارزشیابی</a:t>
          </a:r>
          <a:endParaRPr lang="en-US" dirty="0"/>
        </a:p>
      </dgm:t>
    </dgm:pt>
    <dgm:pt modelId="{976595D8-E4A8-4A42-9C95-8DE5396C24DE}" type="parTrans" cxnId="{C63CF8C7-2DB6-4253-BB70-6B76FC1C185B}">
      <dgm:prSet/>
      <dgm:spPr/>
      <dgm:t>
        <a:bodyPr/>
        <a:lstStyle/>
        <a:p>
          <a:endParaRPr lang="en-US"/>
        </a:p>
      </dgm:t>
    </dgm:pt>
    <dgm:pt modelId="{7C63E7C7-D83A-43D0-B352-6BB84F7E2977}" type="sibTrans" cxnId="{C63CF8C7-2DB6-4253-BB70-6B76FC1C185B}">
      <dgm:prSet/>
      <dgm:spPr/>
      <dgm:t>
        <a:bodyPr/>
        <a:lstStyle/>
        <a:p>
          <a:endParaRPr lang="en-US"/>
        </a:p>
      </dgm:t>
    </dgm:pt>
    <dgm:pt modelId="{9812E1F8-38DE-492B-AC1A-53AF0D742D7D}" type="pres">
      <dgm:prSet presAssocID="{A8C119E2-4BDA-4977-AFB6-B0189B91B082}" presName="cycle" presStyleCnt="0">
        <dgm:presLayoutVars>
          <dgm:dir/>
          <dgm:resizeHandles val="exact"/>
        </dgm:presLayoutVars>
      </dgm:prSet>
      <dgm:spPr/>
    </dgm:pt>
    <dgm:pt modelId="{152DC113-8B71-4644-9E24-BE9728775780}" type="pres">
      <dgm:prSet presAssocID="{9CC88F7C-BFDB-43FC-BE8A-6870437C2FBF}" presName="dummy" presStyleCnt="0"/>
      <dgm:spPr/>
    </dgm:pt>
    <dgm:pt modelId="{3EE1471E-0AB6-434C-A206-47816DBA9A0B}" type="pres">
      <dgm:prSet presAssocID="{9CC88F7C-BFDB-43FC-BE8A-6870437C2FBF}" presName="node" presStyleLbl="revTx" presStyleIdx="0" presStyleCnt="5">
        <dgm:presLayoutVars>
          <dgm:bulletEnabled val="1"/>
        </dgm:presLayoutVars>
      </dgm:prSet>
      <dgm:spPr/>
    </dgm:pt>
    <dgm:pt modelId="{C11B6EAC-1D17-4621-AC9C-18D560B34812}" type="pres">
      <dgm:prSet presAssocID="{ECA55D2F-FB53-4612-A845-D54E9152D2BD}" presName="sibTrans" presStyleLbl="node1" presStyleIdx="0" presStyleCnt="5"/>
      <dgm:spPr/>
    </dgm:pt>
    <dgm:pt modelId="{6E70B95C-2C74-4373-A111-4031476D504D}" type="pres">
      <dgm:prSet presAssocID="{AC88CF66-06FC-425F-AC84-E01D5B450205}" presName="dummy" presStyleCnt="0"/>
      <dgm:spPr/>
    </dgm:pt>
    <dgm:pt modelId="{8B94CDE8-894F-4F7B-921B-EC7638B90D51}" type="pres">
      <dgm:prSet presAssocID="{AC88CF66-06FC-425F-AC84-E01D5B450205}" presName="node" presStyleLbl="revTx" presStyleIdx="1" presStyleCnt="5">
        <dgm:presLayoutVars>
          <dgm:bulletEnabled val="1"/>
        </dgm:presLayoutVars>
      </dgm:prSet>
      <dgm:spPr/>
    </dgm:pt>
    <dgm:pt modelId="{408783BC-30E2-4969-89E6-3719463BEE4A}" type="pres">
      <dgm:prSet presAssocID="{9BC14389-EE57-4DB2-ADD4-C644AE15FF34}" presName="sibTrans" presStyleLbl="node1" presStyleIdx="1" presStyleCnt="5"/>
      <dgm:spPr/>
    </dgm:pt>
    <dgm:pt modelId="{D40D7CEB-4B9D-4FD7-AC7E-93BFABC914D2}" type="pres">
      <dgm:prSet presAssocID="{4919A500-8FDA-4697-9A1E-AE447614CDCA}" presName="dummy" presStyleCnt="0"/>
      <dgm:spPr/>
    </dgm:pt>
    <dgm:pt modelId="{5C9E0E91-9542-4B8F-8DD4-00FC35959ADE}" type="pres">
      <dgm:prSet presAssocID="{4919A500-8FDA-4697-9A1E-AE447614CDCA}" presName="node" presStyleLbl="revTx" presStyleIdx="2" presStyleCnt="5">
        <dgm:presLayoutVars>
          <dgm:bulletEnabled val="1"/>
        </dgm:presLayoutVars>
      </dgm:prSet>
      <dgm:spPr/>
    </dgm:pt>
    <dgm:pt modelId="{A96EBBEC-0356-4976-B210-A502BD26C01F}" type="pres">
      <dgm:prSet presAssocID="{80D0740B-C5EA-4DA2-8AF1-7AEE3CEA8B84}" presName="sibTrans" presStyleLbl="node1" presStyleIdx="2" presStyleCnt="5"/>
      <dgm:spPr/>
    </dgm:pt>
    <dgm:pt modelId="{C32E819D-5F70-4083-983A-748307F41D0F}" type="pres">
      <dgm:prSet presAssocID="{1C54E769-B01A-4725-90DF-3FFCFC7AC827}" presName="dummy" presStyleCnt="0"/>
      <dgm:spPr/>
    </dgm:pt>
    <dgm:pt modelId="{DD74F620-70F1-45A6-A4A2-EB63F1142D4F}" type="pres">
      <dgm:prSet presAssocID="{1C54E769-B01A-4725-90DF-3FFCFC7AC827}" presName="node" presStyleLbl="revTx" presStyleIdx="3" presStyleCnt="5">
        <dgm:presLayoutVars>
          <dgm:bulletEnabled val="1"/>
        </dgm:presLayoutVars>
      </dgm:prSet>
      <dgm:spPr/>
    </dgm:pt>
    <dgm:pt modelId="{E95A3F19-1A26-4457-A009-6FFE871405F9}" type="pres">
      <dgm:prSet presAssocID="{CB3038F4-03FE-4CA7-837E-FC5550710B98}" presName="sibTrans" presStyleLbl="node1" presStyleIdx="3" presStyleCnt="5"/>
      <dgm:spPr/>
    </dgm:pt>
    <dgm:pt modelId="{72012C27-8F5A-4E9D-A829-B38AEA7C7DED}" type="pres">
      <dgm:prSet presAssocID="{8F159488-CC16-4A4B-8717-75EF0D5A9D69}" presName="dummy" presStyleCnt="0"/>
      <dgm:spPr/>
    </dgm:pt>
    <dgm:pt modelId="{E503A74B-B888-4C66-9F31-BB333C93DA9D}" type="pres">
      <dgm:prSet presAssocID="{8F159488-CC16-4A4B-8717-75EF0D5A9D69}" presName="node" presStyleLbl="revTx" presStyleIdx="4" presStyleCnt="5">
        <dgm:presLayoutVars>
          <dgm:bulletEnabled val="1"/>
        </dgm:presLayoutVars>
      </dgm:prSet>
      <dgm:spPr/>
    </dgm:pt>
    <dgm:pt modelId="{1865EA5F-C136-490D-A329-31638E84F8C0}" type="pres">
      <dgm:prSet presAssocID="{7C63E7C7-D83A-43D0-B352-6BB84F7E2977}" presName="sibTrans" presStyleLbl="node1" presStyleIdx="4" presStyleCnt="5"/>
      <dgm:spPr/>
    </dgm:pt>
  </dgm:ptLst>
  <dgm:cxnLst>
    <dgm:cxn modelId="{D994B100-6709-40FE-B9EC-3D645B17A85B}" srcId="{A8C119E2-4BDA-4977-AFB6-B0189B91B082}" destId="{4919A500-8FDA-4697-9A1E-AE447614CDCA}" srcOrd="2" destOrd="0" parTransId="{161CCF32-7618-4B37-8AA0-D705BC28FF4E}" sibTransId="{80D0740B-C5EA-4DA2-8AF1-7AEE3CEA8B84}"/>
    <dgm:cxn modelId="{191BC70F-BA8A-4F54-9625-8572430E567B}" srcId="{A8C119E2-4BDA-4977-AFB6-B0189B91B082}" destId="{1C54E769-B01A-4725-90DF-3FFCFC7AC827}" srcOrd="3" destOrd="0" parTransId="{69C8E22D-2DBE-4F71-B1A5-276B3022B866}" sibTransId="{CB3038F4-03FE-4CA7-837E-FC5550710B98}"/>
    <dgm:cxn modelId="{FD8AB124-8931-47CF-A2B9-A61CD6A07844}" type="presOf" srcId="{4919A500-8FDA-4697-9A1E-AE447614CDCA}" destId="{5C9E0E91-9542-4B8F-8DD4-00FC35959ADE}" srcOrd="0" destOrd="0" presId="urn:microsoft.com/office/officeart/2005/8/layout/cycle1"/>
    <dgm:cxn modelId="{51C5086D-E55A-4B79-A6B2-3D33BBF4FCC6}" type="presOf" srcId="{AC88CF66-06FC-425F-AC84-E01D5B450205}" destId="{8B94CDE8-894F-4F7B-921B-EC7638B90D51}" srcOrd="0" destOrd="0" presId="urn:microsoft.com/office/officeart/2005/8/layout/cycle1"/>
    <dgm:cxn modelId="{8F87A995-5C5F-4302-80A4-6A276A2F7133}" type="presOf" srcId="{9CC88F7C-BFDB-43FC-BE8A-6870437C2FBF}" destId="{3EE1471E-0AB6-434C-A206-47816DBA9A0B}" srcOrd="0" destOrd="0" presId="urn:microsoft.com/office/officeart/2005/8/layout/cycle1"/>
    <dgm:cxn modelId="{AA4D6B99-24AA-4263-9759-0480DD5F4DF7}" type="presOf" srcId="{CB3038F4-03FE-4CA7-837E-FC5550710B98}" destId="{E95A3F19-1A26-4457-A009-6FFE871405F9}" srcOrd="0" destOrd="0" presId="urn:microsoft.com/office/officeart/2005/8/layout/cycle1"/>
    <dgm:cxn modelId="{0104ACA1-96B6-4CD2-875D-302EA1BA95A0}" type="presOf" srcId="{7C63E7C7-D83A-43D0-B352-6BB84F7E2977}" destId="{1865EA5F-C136-490D-A329-31638E84F8C0}" srcOrd="0" destOrd="0" presId="urn:microsoft.com/office/officeart/2005/8/layout/cycle1"/>
    <dgm:cxn modelId="{B06CCFA7-D1EE-418D-A3BC-347736B16C47}" type="presOf" srcId="{1C54E769-B01A-4725-90DF-3FFCFC7AC827}" destId="{DD74F620-70F1-45A6-A4A2-EB63F1142D4F}" srcOrd="0" destOrd="0" presId="urn:microsoft.com/office/officeart/2005/8/layout/cycle1"/>
    <dgm:cxn modelId="{099E7DB3-E08E-4EAC-8270-5A9E4E70D625}" type="presOf" srcId="{A8C119E2-4BDA-4977-AFB6-B0189B91B082}" destId="{9812E1F8-38DE-492B-AC1A-53AF0D742D7D}" srcOrd="0" destOrd="0" presId="urn:microsoft.com/office/officeart/2005/8/layout/cycle1"/>
    <dgm:cxn modelId="{18AACAC5-E74C-4AE6-B205-E38A9A01106D}" type="presOf" srcId="{ECA55D2F-FB53-4612-A845-D54E9152D2BD}" destId="{C11B6EAC-1D17-4621-AC9C-18D560B34812}" srcOrd="0" destOrd="0" presId="urn:microsoft.com/office/officeart/2005/8/layout/cycle1"/>
    <dgm:cxn modelId="{C63CF8C7-2DB6-4253-BB70-6B76FC1C185B}" srcId="{A8C119E2-4BDA-4977-AFB6-B0189B91B082}" destId="{8F159488-CC16-4A4B-8717-75EF0D5A9D69}" srcOrd="4" destOrd="0" parTransId="{976595D8-E4A8-4A42-9C95-8DE5396C24DE}" sibTransId="{7C63E7C7-D83A-43D0-B352-6BB84F7E2977}"/>
    <dgm:cxn modelId="{A225B8CF-A65D-4476-87C1-53D935C41B57}" type="presOf" srcId="{80D0740B-C5EA-4DA2-8AF1-7AEE3CEA8B84}" destId="{A96EBBEC-0356-4976-B210-A502BD26C01F}" srcOrd="0" destOrd="0" presId="urn:microsoft.com/office/officeart/2005/8/layout/cycle1"/>
    <dgm:cxn modelId="{3572DBDB-9560-4B84-9466-243240C12D95}" type="presOf" srcId="{9BC14389-EE57-4DB2-ADD4-C644AE15FF34}" destId="{408783BC-30E2-4969-89E6-3719463BEE4A}" srcOrd="0" destOrd="0" presId="urn:microsoft.com/office/officeart/2005/8/layout/cycle1"/>
    <dgm:cxn modelId="{02F7FDE4-24C8-48A3-A90D-C29B031EB632}" type="presOf" srcId="{8F159488-CC16-4A4B-8717-75EF0D5A9D69}" destId="{E503A74B-B888-4C66-9F31-BB333C93DA9D}" srcOrd="0" destOrd="0" presId="urn:microsoft.com/office/officeart/2005/8/layout/cycle1"/>
    <dgm:cxn modelId="{E9DF70ED-1114-4A72-BA91-BDC31D66A951}" srcId="{A8C119E2-4BDA-4977-AFB6-B0189B91B082}" destId="{AC88CF66-06FC-425F-AC84-E01D5B450205}" srcOrd="1" destOrd="0" parTransId="{7F7B04AB-B256-4607-B462-CDD8B0B921A6}" sibTransId="{9BC14389-EE57-4DB2-ADD4-C644AE15FF34}"/>
    <dgm:cxn modelId="{62119AF7-B070-4A5B-B727-D59921A65BA7}" srcId="{A8C119E2-4BDA-4977-AFB6-B0189B91B082}" destId="{9CC88F7C-BFDB-43FC-BE8A-6870437C2FBF}" srcOrd="0" destOrd="0" parTransId="{33C5C9CB-1C4F-4F0E-A415-86775355F19E}" sibTransId="{ECA55D2F-FB53-4612-A845-D54E9152D2BD}"/>
    <dgm:cxn modelId="{42D1C9A5-BEB8-4A75-9405-673873392DD7}" type="presParOf" srcId="{9812E1F8-38DE-492B-AC1A-53AF0D742D7D}" destId="{152DC113-8B71-4644-9E24-BE9728775780}" srcOrd="0" destOrd="0" presId="urn:microsoft.com/office/officeart/2005/8/layout/cycle1"/>
    <dgm:cxn modelId="{0074A859-865E-41E4-8B3B-50C73EB077CF}" type="presParOf" srcId="{9812E1F8-38DE-492B-AC1A-53AF0D742D7D}" destId="{3EE1471E-0AB6-434C-A206-47816DBA9A0B}" srcOrd="1" destOrd="0" presId="urn:microsoft.com/office/officeart/2005/8/layout/cycle1"/>
    <dgm:cxn modelId="{8F695AA2-8B5A-4B66-B64E-5DCA9B41A066}" type="presParOf" srcId="{9812E1F8-38DE-492B-AC1A-53AF0D742D7D}" destId="{C11B6EAC-1D17-4621-AC9C-18D560B34812}" srcOrd="2" destOrd="0" presId="urn:microsoft.com/office/officeart/2005/8/layout/cycle1"/>
    <dgm:cxn modelId="{DBDCA07A-B52E-423B-8F06-ACCDF02875EA}" type="presParOf" srcId="{9812E1F8-38DE-492B-AC1A-53AF0D742D7D}" destId="{6E70B95C-2C74-4373-A111-4031476D504D}" srcOrd="3" destOrd="0" presId="urn:microsoft.com/office/officeart/2005/8/layout/cycle1"/>
    <dgm:cxn modelId="{C2CEEEF0-57E6-49D4-B8A4-3FF313EF82C1}" type="presParOf" srcId="{9812E1F8-38DE-492B-AC1A-53AF0D742D7D}" destId="{8B94CDE8-894F-4F7B-921B-EC7638B90D51}" srcOrd="4" destOrd="0" presId="urn:microsoft.com/office/officeart/2005/8/layout/cycle1"/>
    <dgm:cxn modelId="{25420BDE-85C4-4FD1-8E0D-1DFA039A1377}" type="presParOf" srcId="{9812E1F8-38DE-492B-AC1A-53AF0D742D7D}" destId="{408783BC-30E2-4969-89E6-3719463BEE4A}" srcOrd="5" destOrd="0" presId="urn:microsoft.com/office/officeart/2005/8/layout/cycle1"/>
    <dgm:cxn modelId="{F8305F1E-0109-4B47-8DC6-2B05AE0E0ABE}" type="presParOf" srcId="{9812E1F8-38DE-492B-AC1A-53AF0D742D7D}" destId="{D40D7CEB-4B9D-4FD7-AC7E-93BFABC914D2}" srcOrd="6" destOrd="0" presId="urn:microsoft.com/office/officeart/2005/8/layout/cycle1"/>
    <dgm:cxn modelId="{7ADE31F9-A6BF-49F6-9002-4D27CDEB3BB8}" type="presParOf" srcId="{9812E1F8-38DE-492B-AC1A-53AF0D742D7D}" destId="{5C9E0E91-9542-4B8F-8DD4-00FC35959ADE}" srcOrd="7" destOrd="0" presId="urn:microsoft.com/office/officeart/2005/8/layout/cycle1"/>
    <dgm:cxn modelId="{2BF5A2D4-0B4A-4B4C-9E04-E0C080A3126C}" type="presParOf" srcId="{9812E1F8-38DE-492B-AC1A-53AF0D742D7D}" destId="{A96EBBEC-0356-4976-B210-A502BD26C01F}" srcOrd="8" destOrd="0" presId="urn:microsoft.com/office/officeart/2005/8/layout/cycle1"/>
    <dgm:cxn modelId="{F6F246D2-398D-4E25-B316-6A619606F683}" type="presParOf" srcId="{9812E1F8-38DE-492B-AC1A-53AF0D742D7D}" destId="{C32E819D-5F70-4083-983A-748307F41D0F}" srcOrd="9" destOrd="0" presId="urn:microsoft.com/office/officeart/2005/8/layout/cycle1"/>
    <dgm:cxn modelId="{0C515748-7EED-423A-94FF-6160CA7258AD}" type="presParOf" srcId="{9812E1F8-38DE-492B-AC1A-53AF0D742D7D}" destId="{DD74F620-70F1-45A6-A4A2-EB63F1142D4F}" srcOrd="10" destOrd="0" presId="urn:microsoft.com/office/officeart/2005/8/layout/cycle1"/>
    <dgm:cxn modelId="{FC17CFC1-7AD0-4578-815F-AA6BFF0CE8CB}" type="presParOf" srcId="{9812E1F8-38DE-492B-AC1A-53AF0D742D7D}" destId="{E95A3F19-1A26-4457-A009-6FFE871405F9}" srcOrd="11" destOrd="0" presId="urn:microsoft.com/office/officeart/2005/8/layout/cycle1"/>
    <dgm:cxn modelId="{350856D5-4A1E-4F6E-978B-18325F065229}" type="presParOf" srcId="{9812E1F8-38DE-492B-AC1A-53AF0D742D7D}" destId="{72012C27-8F5A-4E9D-A829-B38AEA7C7DED}" srcOrd="12" destOrd="0" presId="urn:microsoft.com/office/officeart/2005/8/layout/cycle1"/>
    <dgm:cxn modelId="{FE9BB811-9240-4B34-A0B4-CEA5EB8B8E2A}" type="presParOf" srcId="{9812E1F8-38DE-492B-AC1A-53AF0D742D7D}" destId="{E503A74B-B888-4C66-9F31-BB333C93DA9D}" srcOrd="13" destOrd="0" presId="urn:microsoft.com/office/officeart/2005/8/layout/cycle1"/>
    <dgm:cxn modelId="{91CB08D8-97D6-46D2-B7B2-BCDEE5AB32DD}" type="presParOf" srcId="{9812E1F8-38DE-492B-AC1A-53AF0D742D7D}" destId="{1865EA5F-C136-490D-A329-31638E84F8C0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E1471E-0AB6-434C-A206-47816DBA9A0B}">
      <dsp:nvSpPr>
        <dsp:cNvPr id="0" name=""/>
        <dsp:cNvSpPr/>
      </dsp:nvSpPr>
      <dsp:spPr>
        <a:xfrm>
          <a:off x="4655771" y="33353"/>
          <a:ext cx="1131168" cy="11311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000" kern="1200" dirty="0"/>
            <a:t>تشخیص مشکل و مسئله گشایی</a:t>
          </a:r>
          <a:endParaRPr lang="en-US" sz="2000" kern="1200" dirty="0"/>
        </a:p>
      </dsp:txBody>
      <dsp:txXfrm>
        <a:off x="4655771" y="33353"/>
        <a:ext cx="1131168" cy="1131168"/>
      </dsp:txXfrm>
    </dsp:sp>
    <dsp:sp modelId="{C11B6EAC-1D17-4621-AC9C-18D560B34812}">
      <dsp:nvSpPr>
        <dsp:cNvPr id="0" name=""/>
        <dsp:cNvSpPr/>
      </dsp:nvSpPr>
      <dsp:spPr>
        <a:xfrm>
          <a:off x="1993256" y="436"/>
          <a:ext cx="4243087" cy="4243087"/>
        </a:xfrm>
        <a:prstGeom prst="circularArrow">
          <a:avLst>
            <a:gd name="adj1" fmla="val 5199"/>
            <a:gd name="adj2" fmla="val 335794"/>
            <a:gd name="adj3" fmla="val 21293728"/>
            <a:gd name="adj4" fmla="val 19765813"/>
            <a:gd name="adj5" fmla="val 606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94CDE8-894F-4F7B-921B-EC7638B90D51}">
      <dsp:nvSpPr>
        <dsp:cNvPr id="0" name=""/>
        <dsp:cNvSpPr/>
      </dsp:nvSpPr>
      <dsp:spPr>
        <a:xfrm>
          <a:off x="5339660" y="2138147"/>
          <a:ext cx="1131168" cy="11311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000" kern="1200" dirty="0"/>
            <a:t>تنظیم خط مشی یا تصمیم سازی</a:t>
          </a:r>
          <a:endParaRPr lang="en-US" sz="2000" kern="1200" dirty="0"/>
        </a:p>
      </dsp:txBody>
      <dsp:txXfrm>
        <a:off x="5339660" y="2138147"/>
        <a:ext cx="1131168" cy="1131168"/>
      </dsp:txXfrm>
    </dsp:sp>
    <dsp:sp modelId="{408783BC-30E2-4969-89E6-3719463BEE4A}">
      <dsp:nvSpPr>
        <dsp:cNvPr id="0" name=""/>
        <dsp:cNvSpPr/>
      </dsp:nvSpPr>
      <dsp:spPr>
        <a:xfrm>
          <a:off x="1993256" y="436"/>
          <a:ext cx="4243087" cy="4243087"/>
        </a:xfrm>
        <a:prstGeom prst="circularArrow">
          <a:avLst>
            <a:gd name="adj1" fmla="val 5199"/>
            <a:gd name="adj2" fmla="val 335794"/>
            <a:gd name="adj3" fmla="val 4015202"/>
            <a:gd name="adj4" fmla="val 2252970"/>
            <a:gd name="adj5" fmla="val 606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9E0E91-9542-4B8F-8DD4-00FC35959ADE}">
      <dsp:nvSpPr>
        <dsp:cNvPr id="0" name=""/>
        <dsp:cNvSpPr/>
      </dsp:nvSpPr>
      <dsp:spPr>
        <a:xfrm>
          <a:off x="3549215" y="3438980"/>
          <a:ext cx="1131168" cy="11311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000" kern="1200" dirty="0"/>
            <a:t>راه حل ها</a:t>
          </a:r>
          <a:endParaRPr lang="en-US" sz="2000" kern="1200" dirty="0"/>
        </a:p>
      </dsp:txBody>
      <dsp:txXfrm>
        <a:off x="3549215" y="3438980"/>
        <a:ext cx="1131168" cy="1131168"/>
      </dsp:txXfrm>
    </dsp:sp>
    <dsp:sp modelId="{A96EBBEC-0356-4976-B210-A502BD26C01F}">
      <dsp:nvSpPr>
        <dsp:cNvPr id="0" name=""/>
        <dsp:cNvSpPr/>
      </dsp:nvSpPr>
      <dsp:spPr>
        <a:xfrm>
          <a:off x="1993256" y="436"/>
          <a:ext cx="4243087" cy="4243087"/>
        </a:xfrm>
        <a:prstGeom prst="circularArrow">
          <a:avLst>
            <a:gd name="adj1" fmla="val 5199"/>
            <a:gd name="adj2" fmla="val 335794"/>
            <a:gd name="adj3" fmla="val 8211236"/>
            <a:gd name="adj4" fmla="val 6449004"/>
            <a:gd name="adj5" fmla="val 606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74F620-70F1-45A6-A4A2-EB63F1142D4F}">
      <dsp:nvSpPr>
        <dsp:cNvPr id="0" name=""/>
        <dsp:cNvSpPr/>
      </dsp:nvSpPr>
      <dsp:spPr>
        <a:xfrm>
          <a:off x="1758771" y="2138147"/>
          <a:ext cx="1131168" cy="11311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000" kern="1200" dirty="0"/>
            <a:t>اجرای سیاست گذاری</a:t>
          </a:r>
          <a:endParaRPr lang="en-US" sz="2000" kern="1200" dirty="0"/>
        </a:p>
      </dsp:txBody>
      <dsp:txXfrm>
        <a:off x="1758771" y="2138147"/>
        <a:ext cx="1131168" cy="1131168"/>
      </dsp:txXfrm>
    </dsp:sp>
    <dsp:sp modelId="{E95A3F19-1A26-4457-A009-6FFE871405F9}">
      <dsp:nvSpPr>
        <dsp:cNvPr id="0" name=""/>
        <dsp:cNvSpPr/>
      </dsp:nvSpPr>
      <dsp:spPr>
        <a:xfrm>
          <a:off x="1993256" y="436"/>
          <a:ext cx="4243087" cy="4243087"/>
        </a:xfrm>
        <a:prstGeom prst="circularArrow">
          <a:avLst>
            <a:gd name="adj1" fmla="val 5199"/>
            <a:gd name="adj2" fmla="val 335794"/>
            <a:gd name="adj3" fmla="val 12298393"/>
            <a:gd name="adj4" fmla="val 10770478"/>
            <a:gd name="adj5" fmla="val 606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03A74B-B888-4C66-9F31-BB333C93DA9D}">
      <dsp:nvSpPr>
        <dsp:cNvPr id="0" name=""/>
        <dsp:cNvSpPr/>
      </dsp:nvSpPr>
      <dsp:spPr>
        <a:xfrm>
          <a:off x="2442660" y="33353"/>
          <a:ext cx="1131168" cy="11311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000" kern="1200" dirty="0"/>
            <a:t>ارزشیابی</a:t>
          </a:r>
          <a:endParaRPr lang="en-US" sz="2000" kern="1200" dirty="0"/>
        </a:p>
      </dsp:txBody>
      <dsp:txXfrm>
        <a:off x="2442660" y="33353"/>
        <a:ext cx="1131168" cy="1131168"/>
      </dsp:txXfrm>
    </dsp:sp>
    <dsp:sp modelId="{1865EA5F-C136-490D-A329-31638E84F8C0}">
      <dsp:nvSpPr>
        <dsp:cNvPr id="0" name=""/>
        <dsp:cNvSpPr/>
      </dsp:nvSpPr>
      <dsp:spPr>
        <a:xfrm>
          <a:off x="1993256" y="436"/>
          <a:ext cx="4243087" cy="4243087"/>
        </a:xfrm>
        <a:prstGeom prst="circularArrow">
          <a:avLst>
            <a:gd name="adj1" fmla="val 5199"/>
            <a:gd name="adj2" fmla="val 335794"/>
            <a:gd name="adj3" fmla="val 16866189"/>
            <a:gd name="adj4" fmla="val 15198017"/>
            <a:gd name="adj5" fmla="val 606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B86073-BB94-4446-B4B5-555143CF158B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23DA39-01AA-46D3-B447-E20B1E57C9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974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3DA39-01AA-46D3-B447-E20B1E57C9A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9160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11/17/2017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11/17/2017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11/17/2017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11/17/2017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11/17/2017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11/17/2017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11/17/2017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11/17/2017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11/17/2017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11/17/2017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11/17/2017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11/17/2017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1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a-IR" dirty="0">
                <a:cs typeface="B Nazanin" panose="00000400000000000000" pitchFamily="2" charset="-78"/>
              </a:rPr>
              <a:t>نقش انجمن های </a:t>
            </a:r>
            <a:r>
              <a:rPr lang="fa-IR">
                <a:cs typeface="B Nazanin" panose="00000400000000000000" pitchFamily="2" charset="-78"/>
              </a:rPr>
              <a:t>علمی دانشجویی</a:t>
            </a:r>
            <a:br>
              <a:rPr lang="fa-IR" dirty="0">
                <a:cs typeface="B Nazanin" panose="00000400000000000000" pitchFamily="2" charset="-78"/>
              </a:rPr>
            </a:br>
            <a:r>
              <a:rPr lang="fa-IR" dirty="0">
                <a:cs typeface="B Nazanin" panose="00000400000000000000" pitchFamily="2" charset="-78"/>
              </a:rPr>
              <a:t>در ارتقای دانش و فرهنگ در دانشگاه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fa-IR" sz="2800" dirty="0">
                <a:cs typeface="B Nazanin" panose="00000400000000000000" pitchFamily="2" charset="-78"/>
              </a:rPr>
              <a:t>عباس ملکی</a:t>
            </a:r>
          </a:p>
          <a:p>
            <a:pPr algn="r"/>
            <a:r>
              <a:rPr lang="fa-IR" sz="2800" dirty="0">
                <a:cs typeface="B Nazanin" panose="00000400000000000000" pitchFamily="2" charset="-78"/>
              </a:rPr>
              <a:t>دانشگاه مازندران</a:t>
            </a:r>
          </a:p>
          <a:p>
            <a:pPr algn="r"/>
            <a:r>
              <a:rPr lang="fa-IR" sz="2800" dirty="0">
                <a:cs typeface="B Nazanin" panose="00000400000000000000" pitchFamily="2" charset="-78"/>
              </a:rPr>
              <a:t>24 آبان 1396</a:t>
            </a:r>
          </a:p>
        </p:txBody>
      </p:sp>
    </p:spTree>
    <p:extLst>
      <p:ext uri="{BB962C8B-B14F-4D97-AF65-F5344CB8AC3E}">
        <p14:creationId xmlns:p14="http://schemas.microsoft.com/office/powerpoint/2010/main" val="34575746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5FD3B-B6BA-4D19-93FA-B21EF7CCD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/>
              <a:t>فعالیت های انجمن های علمی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35412E-40DF-4E68-8F94-7CE34EDA34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084832"/>
            <a:ext cx="9720073" cy="422452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fa-IR" dirty="0"/>
              <a:t> </a:t>
            </a:r>
            <a:r>
              <a:rPr lang="fa-IR" sz="2800" dirty="0">
                <a:cs typeface="B Nazanin" panose="00000400000000000000" pitchFamily="2" charset="-78"/>
              </a:rPr>
              <a:t>مناظره و نقد علمی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a-IR" sz="2800" dirty="0">
                <a:cs typeface="B Nazanin" panose="00000400000000000000" pitchFamily="2" charset="-78"/>
              </a:rPr>
              <a:t> هم­اندیشی و نشست­های تخصصی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a-IR" sz="2800" dirty="0">
                <a:cs typeface="B Nazanin" panose="00000400000000000000" pitchFamily="2" charset="-78"/>
              </a:rPr>
              <a:t> مطالعات و پژوهش­های علمی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a-IR" sz="2800" dirty="0">
                <a:cs typeface="B Nazanin" panose="00000400000000000000" pitchFamily="2" charset="-78"/>
              </a:rPr>
              <a:t> نشر و ترویج یافته­های علمی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a-IR" sz="2800" dirty="0">
                <a:cs typeface="B Nazanin" panose="00000400000000000000" pitchFamily="2" charset="-78"/>
              </a:rPr>
              <a:t> فعالیت­های کمک آموزشی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2856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6D551-ECAD-4CDF-A6AC-21944C2A4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/>
              <a:t>عرصه های فعالیت انجمن های علمی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0193C3-36A7-4115-9C16-E2E5DEECFB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fa-IR" dirty="0"/>
              <a:t> </a:t>
            </a:r>
            <a:r>
              <a:rPr lang="fa-IR" sz="2800" dirty="0">
                <a:cs typeface="B Nazanin" panose="00000400000000000000" pitchFamily="2" charset="-78"/>
              </a:rPr>
              <a:t>برگزاری دوره­های آموزشی تکمیلی و تقویتی و تشکیل کارگاه­های تخصصی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a-IR" sz="2800" dirty="0">
                <a:cs typeface="B Nazanin" panose="00000400000000000000" pitchFamily="2" charset="-78"/>
              </a:rPr>
              <a:t> برگزاری و همکاری در اجرای جشنواره­ها و مسابقات علمی(داخلی و خارجی)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a-IR" sz="2800" dirty="0">
                <a:cs typeface="B Nazanin" panose="00000400000000000000" pitchFamily="2" charset="-78"/>
              </a:rPr>
              <a:t> تولید و انتشار نشریه علمی، کتاب و نشریات الکترونیکی، نرم افزارهای رایانه­ای و فیلم­های علمی­-آموزشی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a-IR" sz="2800" dirty="0">
                <a:cs typeface="B Nazanin" panose="00000400000000000000" pitchFamily="2" charset="-78"/>
              </a:rPr>
              <a:t> برنامه­ریزی و اجرای بازدیدهای علمی از مراکز علمی، صنعتی و فناوری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a-IR" sz="2800" dirty="0">
                <a:cs typeface="B Nazanin" panose="00000400000000000000" pitchFamily="2" charset="-78"/>
              </a:rPr>
              <a:t> اطلاع رسانی در خصوص کلیه فعالیت­های مرتبط با اهداف انجمن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a-IR" sz="2800" dirty="0">
                <a:cs typeface="B Nazanin" panose="00000400000000000000" pitchFamily="2" charset="-78"/>
              </a:rPr>
              <a:t> حمایت و تشویق مادی و معنوی از </a:t>
            </a:r>
            <a:r>
              <a:rPr lang="fa-IR" sz="2800" dirty="0" err="1">
                <a:cs typeface="B Nazanin" panose="00000400000000000000" pitchFamily="2" charset="-78"/>
              </a:rPr>
              <a:t>ابتکارات</a:t>
            </a:r>
            <a:r>
              <a:rPr lang="fa-IR" sz="2800" dirty="0">
                <a:cs typeface="B Nazanin" panose="00000400000000000000" pitchFamily="2" charset="-78"/>
              </a:rPr>
              <a:t>، خلاقیت­های علمی، فعالیت­های پژوهشی و اختراعات دانشجویان(ماده 3)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61418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8E93A-96BB-4DBB-B8B4-AA2B82D42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/>
              <a:t>آفات انجمن های علمی دانشجویی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5D1BC3-2362-4785-BAB6-3F25594473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783080"/>
            <a:ext cx="9720073" cy="452628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fa-IR" sz="2400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تحدید به حدود دانشجویان یک دوره و یا یک سال تحصیلی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a-IR" sz="2400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شیوع پدیده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Grpupthink</a:t>
            </a:r>
            <a:endParaRPr lang="fa-IR" sz="2400" dirty="0"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ar-SA" sz="2400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انجمن‌های علمی در حوزه ‌علوم ‌انسانی در ایران در زمینه‌های ‌عمده سیاست‌گذاری آموزشی و پژوهشی، نقش‌ در خور اشاره‌ای ندارند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fa-IR" sz="2400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عوامل کم رنگ بودن نقش انجمن ها: </a:t>
            </a:r>
          </a:p>
          <a:p>
            <a:pPr>
              <a:buFontTx/>
              <a:buChar char="-"/>
            </a:pPr>
            <a:r>
              <a:rPr lang="fa-IR" sz="2400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</a:t>
            </a:r>
            <a:r>
              <a:rPr lang="ar-SA" sz="2400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ضعف فرهنگ مدنی</a:t>
            </a:r>
            <a:endParaRPr lang="fa-IR" sz="2400" dirty="0"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>
              <a:buFontTx/>
              <a:buChar char="-"/>
            </a:pPr>
            <a:r>
              <a:rPr lang="fa-IR" sz="2400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</a:t>
            </a:r>
            <a:r>
              <a:rPr lang="ar-SA" sz="2400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شکل نگرفتن اجتماع علمی،</a:t>
            </a:r>
            <a:endParaRPr lang="fa-IR" sz="2400" dirty="0"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>
              <a:buFontTx/>
              <a:buChar char="-"/>
            </a:pPr>
            <a:r>
              <a:rPr lang="fa-IR" sz="2400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</a:t>
            </a:r>
            <a:r>
              <a:rPr lang="ar-SA" sz="2400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ناتوانی در جلب مشارکت فعال نخبگان </a:t>
            </a:r>
            <a:endParaRPr lang="fa-IR" sz="2400" dirty="0"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>
              <a:buFontTx/>
              <a:buChar char="-"/>
            </a:pPr>
            <a:r>
              <a:rPr lang="fa-IR" sz="2400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</a:t>
            </a:r>
            <a:r>
              <a:rPr lang="ar-SA" sz="2400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ضعف‌حوزه‌عمومی</a:t>
            </a:r>
            <a:endParaRPr lang="fa-IR" sz="2400" dirty="0"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fa-IR" sz="2400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</a:t>
            </a:r>
            <a:r>
              <a:rPr lang="ar-SA" sz="2400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تعامل آنها با نهادهای رسمی شفاف و تعریف شده نیست. 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36846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6BAF96-2127-4186-A1EC-CF5812D51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/>
              <a:t>پیشنهادها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3687AC-8B44-4E0C-8507-0B9ABEE73C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fa-IR" dirty="0"/>
              <a:t> </a:t>
            </a:r>
            <a:r>
              <a:rPr lang="fa-IR" sz="2800" dirty="0">
                <a:cs typeface="B Nazanin" panose="00000400000000000000" pitchFamily="2" charset="-78"/>
              </a:rPr>
              <a:t>افزایش حمایت های قانونی از انجمن های علمی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a-IR" sz="2800" dirty="0">
                <a:cs typeface="B Nazanin" panose="00000400000000000000" pitchFamily="2" charset="-78"/>
              </a:rPr>
              <a:t> عضویت نمایندگان انجمن های علمی در نهادهای سیاست گذاری و ارزیابی نظام علمی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a-IR" sz="2800" dirty="0">
                <a:cs typeface="B Nazanin" panose="00000400000000000000" pitchFamily="2" charset="-78"/>
              </a:rPr>
              <a:t>بستر سازی قانونی برای اعتبار سنجی برنامه های دانشگاهی با رجوع به این نهاد حرفه ای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a-IR" sz="2800" dirty="0">
                <a:cs typeface="B Nazanin" panose="00000400000000000000" pitchFamily="2" charset="-78"/>
              </a:rPr>
              <a:t> مشارکت انجمن ها در تعریف معیارهای ارزیابی فعالیت ها و استانداردهای تخصصی برنامه های آموزشی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a-IR" sz="2800" dirty="0">
                <a:cs typeface="B Nazanin" panose="00000400000000000000" pitchFamily="2" charset="-78"/>
              </a:rPr>
              <a:t> برگزاری کارگاه های توسعه مهارت های ارتباطی توسط انجمن ها برای اعضا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a-IR" sz="2800" dirty="0">
                <a:cs typeface="B Nazanin" panose="00000400000000000000" pitchFamily="2" charset="-78"/>
              </a:rPr>
              <a:t> انجام </a:t>
            </a:r>
            <a:r>
              <a:rPr lang="fa-IR" sz="2800" dirty="0" err="1">
                <a:cs typeface="B Nazanin" panose="00000400000000000000" pitchFamily="2" charset="-78"/>
              </a:rPr>
              <a:t>پیمایش</a:t>
            </a:r>
            <a:r>
              <a:rPr lang="fa-IR" sz="2800" dirty="0">
                <a:cs typeface="B Nazanin" panose="00000400000000000000" pitchFamily="2" charset="-78"/>
              </a:rPr>
              <a:t> و نظر سنجی از دانشجویان، دانش آموختگان و اعضای هیئت علمی توسط انجمن ها در جهت بهبود فرآیندهای سیاست گذاری و ارزشیابی نظام علمی کشور</a:t>
            </a:r>
            <a:endParaRPr lang="en-US" sz="28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551447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>
                <a:cs typeface="B Nazanin" panose="00000400000000000000" pitchFamily="2" charset="-78"/>
              </a:rPr>
              <a:t>پرسش؟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269115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/>
              <a:t>سیاست گذاری عمومی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7028739"/>
              </p:ext>
            </p:extLst>
          </p:nvPr>
        </p:nvGraphicFramePr>
        <p:xfrm>
          <a:off x="1981200" y="1882775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C6584-158F-4D6E-87AA-A58C8F2B5479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57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0601B-E8BC-444A-B731-EB0C7656A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/>
              <a:t>انجمن های علمی دانشگاهی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29B5CB-DF38-4637-B98F-1E302904E6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fa-IR" dirty="0"/>
              <a:t> </a:t>
            </a:r>
            <a:r>
              <a:rPr lang="fa-IR" sz="2800" dirty="0">
                <a:cs typeface="B Nazanin" panose="00000400000000000000" pitchFamily="2" charset="-78"/>
              </a:rPr>
              <a:t>انجمن های علمی نهادهایی حرفه ای و تخصصی متعلق به اجتماع علمی هستند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a-IR" sz="2800" dirty="0">
                <a:cs typeface="B Nazanin" panose="00000400000000000000" pitchFamily="2" charset="-78"/>
              </a:rPr>
              <a:t> اجتماع علمی نهادی غیر رسمی متشکل از </a:t>
            </a:r>
            <a:r>
              <a:rPr lang="fa-IR" sz="2800" dirty="0" err="1">
                <a:cs typeface="B Nazanin" panose="00000400000000000000" pitchFamily="2" charset="-78"/>
              </a:rPr>
              <a:t>کنشگران</a:t>
            </a:r>
            <a:r>
              <a:rPr lang="fa-IR" sz="2800" dirty="0">
                <a:cs typeface="B Nazanin" panose="00000400000000000000" pitchFamily="2" charset="-78"/>
              </a:rPr>
              <a:t> علم و </a:t>
            </a:r>
            <a:r>
              <a:rPr lang="fa-IR" sz="2800" dirty="0" err="1">
                <a:cs typeface="B Nazanin" panose="00000400000000000000" pitchFamily="2" charset="-78"/>
              </a:rPr>
              <a:t>تعاملاتی</a:t>
            </a:r>
            <a:r>
              <a:rPr lang="fa-IR" sz="2800" dirty="0">
                <a:cs typeface="B Nazanin" panose="00000400000000000000" pitchFamily="2" charset="-78"/>
              </a:rPr>
              <a:t> است که به وجود می آورند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a-IR" sz="2800" dirty="0">
                <a:cs typeface="B Nazanin" panose="00000400000000000000" pitchFamily="2" charset="-78"/>
              </a:rPr>
              <a:t> اجتماع علمی نظامی حرفه ای از صلاحیت ها، معیارها، هنجارها، </a:t>
            </a:r>
            <a:r>
              <a:rPr lang="fa-IR" sz="2800" dirty="0" err="1">
                <a:cs typeface="B Nazanin" panose="00000400000000000000" pitchFamily="2" charset="-78"/>
              </a:rPr>
              <a:t>روالها</a:t>
            </a:r>
            <a:r>
              <a:rPr lang="fa-IR" sz="2800" dirty="0">
                <a:cs typeface="B Nazanin" panose="00000400000000000000" pitchFamily="2" charset="-78"/>
              </a:rPr>
              <a:t> و قواعد خاص خود را مستقر می سازند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a-IR" sz="2800" dirty="0">
                <a:cs typeface="B Nazanin" panose="00000400000000000000" pitchFamily="2" charset="-78"/>
              </a:rPr>
              <a:t>اجتماع علمی با هنجارها و قواعد و سازوکارهای مبادله ای خاص خود، مرجع و بستری برای به رسمیت شناختن، تایید، اطمینان و اعتبار سنجی </a:t>
            </a:r>
            <a:r>
              <a:rPr lang="fa-IR" sz="2800">
                <a:cs typeface="B Nazanin" panose="00000400000000000000" pitchFamily="2" charset="-78"/>
              </a:rPr>
              <a:t>می شوند</a:t>
            </a:r>
            <a:endParaRPr lang="en-US" sz="28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36619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24BDDC-D5AB-42E1-98E9-D8C42874B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/>
              <a:t>اسناد حقوقی انجمن های علمی دانشجویی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7717E4-6D31-482B-A0DB-BE904E2314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</a:t>
            </a:r>
            <a:r>
              <a:rPr lang="ar-SA" dirty="0">
                <a:cs typeface="B Nazanin" panose="00000400000000000000" pitchFamily="2" charset="-78"/>
              </a:rPr>
              <a:t>اساسنامه انجمن علمی دانشجویی</a:t>
            </a:r>
            <a:r>
              <a:rPr lang="fa-IR" dirty="0">
                <a:cs typeface="B Nazanin" panose="00000400000000000000" pitchFamily="2" charset="-78"/>
              </a:rPr>
              <a:t> در 17 ماده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a-IR" dirty="0">
                <a:cs typeface="B Nazanin" panose="00000400000000000000" pitchFamily="2" charset="-78"/>
              </a:rPr>
              <a:t> آئین نامه انجمن های علمی دانشجویی</a:t>
            </a:r>
            <a:r>
              <a:rPr lang="ar-SA" sz="2400" dirty="0">
                <a:solidFill>
                  <a:srgbClr val="000000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 در 32 ماده و 21 تبصره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2600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5D740-6EE9-4D4B-8CAC-984670639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/>
              <a:t>انجمن علمی دانشجویی چیست؟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282533-AA1C-474A-B2C3-5026EABC01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fa-IR" dirty="0">
                <a:cs typeface="B Nazanin" panose="00000400000000000000" pitchFamily="2" charset="-78"/>
              </a:rPr>
              <a:t> </a:t>
            </a:r>
            <a:r>
              <a:rPr lang="fa-IR" sz="2800" dirty="0" err="1">
                <a:cs typeface="B Nazanin" panose="00000400000000000000" pitchFamily="2" charset="-78"/>
              </a:rPr>
              <a:t>انجمن‌های</a:t>
            </a:r>
            <a:r>
              <a:rPr lang="fa-IR" sz="2800" dirty="0">
                <a:cs typeface="B Nazanin" panose="00000400000000000000" pitchFamily="2" charset="-78"/>
              </a:rPr>
              <a:t> علمی دانشجویی متشکل از دانشجویان </a:t>
            </a:r>
            <a:r>
              <a:rPr lang="fa-IR" sz="2800" dirty="0" err="1">
                <a:cs typeface="B Nazanin" panose="00000400000000000000" pitchFamily="2" charset="-78"/>
              </a:rPr>
              <a:t>علاقه‌مند</a:t>
            </a:r>
            <a:r>
              <a:rPr lang="fa-IR" sz="2800" dirty="0">
                <a:cs typeface="B Nazanin" panose="00000400000000000000" pitchFamily="2" charset="-78"/>
              </a:rPr>
              <a:t> به مشارکت در </a:t>
            </a:r>
            <a:r>
              <a:rPr lang="fa-IR" sz="2800" dirty="0" err="1">
                <a:cs typeface="B Nazanin" panose="00000400000000000000" pitchFamily="2" charset="-78"/>
              </a:rPr>
              <a:t>فعالیت‌های</a:t>
            </a:r>
            <a:r>
              <a:rPr lang="fa-IR" sz="2800" dirty="0">
                <a:cs typeface="B Nazanin" panose="00000400000000000000" pitchFamily="2" charset="-78"/>
              </a:rPr>
              <a:t> علمی در یک دانشکده یا گروه آموزشی است(ماده 1 آیین­نامه انجمن­های علمی دانشجویی)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a-IR" sz="2800" dirty="0">
                <a:cs typeface="B Nazanin" panose="00000400000000000000" pitchFamily="2" charset="-78"/>
              </a:rPr>
              <a:t> دانشجویان کلیه </a:t>
            </a:r>
            <a:r>
              <a:rPr lang="fa-IR" sz="2800" dirty="0" err="1">
                <a:cs typeface="B Nazanin" panose="00000400000000000000" pitchFamily="2" charset="-78"/>
              </a:rPr>
              <a:t>گرایش‌ها</a:t>
            </a:r>
            <a:r>
              <a:rPr lang="fa-IR" sz="2800" dirty="0">
                <a:cs typeface="B Nazanin" panose="00000400000000000000" pitchFamily="2" charset="-78"/>
              </a:rPr>
              <a:t> و مقاطع تحصیلی یک رشته دانشگاهی اعضای انجمن علمی </a:t>
            </a:r>
            <a:r>
              <a:rPr lang="fa-IR" sz="2800" dirty="0" err="1">
                <a:cs typeface="B Nazanin" panose="00000400000000000000" pitchFamily="2" charset="-78"/>
              </a:rPr>
              <a:t>متناظر</a:t>
            </a:r>
            <a:r>
              <a:rPr lang="fa-IR" sz="2800" dirty="0">
                <a:cs typeface="B Nazanin" panose="00000400000000000000" pitchFamily="2" charset="-78"/>
              </a:rPr>
              <a:t> با همان رشته به شمار </a:t>
            </a:r>
            <a:r>
              <a:rPr lang="fa-IR" sz="2800" dirty="0" err="1">
                <a:cs typeface="B Nazanin" panose="00000400000000000000" pitchFamily="2" charset="-78"/>
              </a:rPr>
              <a:t>می‌روند</a:t>
            </a:r>
            <a:r>
              <a:rPr lang="fa-IR" sz="2800" dirty="0">
                <a:cs typeface="B Nazanin" panose="00000400000000000000" pitchFamily="2" charset="-78"/>
              </a:rPr>
              <a:t> (ماده 5)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a-IR" sz="2800" dirty="0">
                <a:cs typeface="B Nazanin" panose="00000400000000000000" pitchFamily="2" charset="-78"/>
              </a:rPr>
              <a:t> شورای مدیریت انجمن علمی متشکل از 5 عضو اصلی و 2 عضو </a:t>
            </a:r>
            <a:r>
              <a:rPr lang="fa-IR" sz="2800" dirty="0" err="1">
                <a:cs typeface="B Nazanin" panose="00000400000000000000" pitchFamily="2" charset="-78"/>
              </a:rPr>
              <a:t>علی‌البدل</a:t>
            </a:r>
            <a:r>
              <a:rPr lang="fa-IR" sz="2800" dirty="0">
                <a:cs typeface="B Nazanin" panose="00000400000000000000" pitchFamily="2" charset="-78"/>
              </a:rPr>
              <a:t> است که با انجام انتخابات از میان اعضای انجمن، با رأی مستقیم آنان و کسب اکثریت نسبی آرا برای مدت یک سال انتخاب </a:t>
            </a:r>
            <a:r>
              <a:rPr lang="fa-IR" sz="2800" dirty="0" err="1">
                <a:cs typeface="B Nazanin" panose="00000400000000000000" pitchFamily="2" charset="-78"/>
              </a:rPr>
              <a:t>می‌شوند</a:t>
            </a:r>
            <a:r>
              <a:rPr lang="fa-IR" sz="2800" dirty="0">
                <a:cs typeface="B Nazanin" panose="00000400000000000000" pitchFamily="2" charset="-78"/>
              </a:rPr>
              <a:t> (ماده 6 آیین­نامه)</a:t>
            </a:r>
          </a:p>
        </p:txBody>
      </p:sp>
    </p:spTree>
    <p:extLst>
      <p:ext uri="{BB962C8B-B14F-4D97-AF65-F5344CB8AC3E}">
        <p14:creationId xmlns:p14="http://schemas.microsoft.com/office/powerpoint/2010/main" val="27239190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860DA-4DE7-4234-B075-2D4DA7D41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/>
              <a:t>اهداف تشکیل انجمن های علمی دانشجویی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C04F8-8F88-44B0-A761-3C99193AAA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fa-IR" sz="2800" dirty="0">
                <a:cs typeface="B Nazanin" panose="00000400000000000000" pitchFamily="2" charset="-78"/>
              </a:rPr>
              <a:t> ایجاد زمینه­های مناسب برای شکوفایی </a:t>
            </a:r>
            <a:r>
              <a:rPr lang="fa-IR" sz="2800" dirty="0" err="1">
                <a:cs typeface="B Nazanin" panose="00000400000000000000" pitchFamily="2" charset="-78"/>
              </a:rPr>
              <a:t>استعدادها،برانگیختن</a:t>
            </a:r>
            <a:r>
              <a:rPr lang="fa-IR" sz="2800" dirty="0">
                <a:cs typeface="B Nazanin" panose="00000400000000000000" pitchFamily="2" charset="-78"/>
              </a:rPr>
              <a:t> خلاقیت علمی دانشجویان، دانش آموختگان و بهره </a:t>
            </a:r>
            <a:r>
              <a:rPr lang="fa-IR" sz="2800" dirty="0" err="1">
                <a:cs typeface="B Nazanin" panose="00000400000000000000" pitchFamily="2" charset="-78"/>
              </a:rPr>
              <a:t>مندی</a:t>
            </a:r>
            <a:r>
              <a:rPr lang="fa-IR" sz="2800" dirty="0">
                <a:cs typeface="B Nazanin" panose="00000400000000000000" pitchFamily="2" charset="-78"/>
              </a:rPr>
              <a:t> از توانمندی ایشان در تقویت و تحقق فضای علمی دانشگاه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a-IR" sz="2800" dirty="0">
                <a:cs typeface="B Nazanin" panose="00000400000000000000" pitchFamily="2" charset="-78"/>
              </a:rPr>
              <a:t> افزایش مشارکت و رقابت دانشجویان در فعالیت­های علمی جمعی و نهادینه ساختن این فعالیت­ها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a-IR" sz="2800" dirty="0">
                <a:cs typeface="B Nazanin" panose="00000400000000000000" pitchFamily="2" charset="-78"/>
              </a:rPr>
              <a:t> حمایت از فعالیت­های علمی دانشجویی و راهنمایی و هدایت دانشجویان در امر آموزش و پژوهش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a-IR" sz="2800" dirty="0">
                <a:cs typeface="B Nazanin" panose="00000400000000000000" pitchFamily="2" charset="-78"/>
              </a:rPr>
              <a:t> تقویت و تحکیم پیوندهای نظام آموزش عالی با بخش­های مختلف جامعه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a-IR" sz="2800" dirty="0">
                <a:cs typeface="B Nazanin" panose="00000400000000000000" pitchFamily="2" charset="-78"/>
              </a:rPr>
              <a:t> تعمیق دانش و بینش علمی دانشجویان با بهره­گیری از توان علمی اعضای هیات علمی (ماده 4)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8580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D3A46-7E3A-45CD-91A1-38A4C056A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/>
              <a:t>خصوصیات انجمن های علمی دانشجویی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6E8309-A5A5-47B2-ACCE-F0E0F83678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</a:t>
            </a:r>
            <a:r>
              <a:rPr lang="fa-IR" sz="2400" dirty="0">
                <a:cs typeface="B Nazanin" panose="00000400000000000000" pitchFamily="2" charset="-78"/>
              </a:rPr>
              <a:t>انجمن های علمی دانشجویی </a:t>
            </a:r>
            <a:r>
              <a:rPr lang="fa-IR" sz="2400" dirty="0" err="1">
                <a:cs typeface="B Nazanin" panose="00000400000000000000" pitchFamily="2" charset="-78"/>
              </a:rPr>
              <a:t>همگرایی</a:t>
            </a:r>
            <a:r>
              <a:rPr lang="fa-IR" sz="2400" dirty="0">
                <a:cs typeface="B Nazanin" panose="00000400000000000000" pitchFamily="2" charset="-78"/>
              </a:rPr>
              <a:t> </a:t>
            </a:r>
            <a:r>
              <a:rPr lang="fa-IR" sz="2400" dirty="0" err="1">
                <a:cs typeface="B Nazanin" panose="00000400000000000000" pitchFamily="2" charset="-78"/>
              </a:rPr>
              <a:t>دواطلبلنه</a:t>
            </a:r>
            <a:r>
              <a:rPr lang="fa-IR" sz="2400" dirty="0">
                <a:cs typeface="B Nazanin" panose="00000400000000000000" pitchFamily="2" charset="-78"/>
              </a:rPr>
              <a:t> دانشجویان و بعضا استادان در یک رشته علمی و با تخصص مشترک می باشد که بر اساس ضوابط و مقررات معین در حوزه های مربوط به رشته تحصیلی خود فعالیت می کنند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a-IR" sz="2400" dirty="0">
                <a:cs typeface="B Nazanin" panose="00000400000000000000" pitchFamily="2" charset="-78"/>
              </a:rPr>
              <a:t> انجمن های علمی رابط فعال و ارزشمندی بین جوامع دانشگاهی، بخش صنعت، کشاورزی، و خدمات محسوب می شود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a-IR" sz="2400" dirty="0">
                <a:cs typeface="B Nazanin" panose="00000400000000000000" pitchFamily="2" charset="-78"/>
              </a:rPr>
              <a:t>این انجمن ها با تشکیل گروه های کاری آخرین دستاوردهای علمی و فنآوری را در جامعه اشاعه می دهند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a-IR" sz="2400" dirty="0">
                <a:cs typeface="B Nazanin" panose="00000400000000000000" pitchFamily="2" charset="-78"/>
              </a:rPr>
              <a:t> انجمن ها پس از قوام ساختار، نیازمند بقا هستند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a-IR" sz="2400" dirty="0">
                <a:cs typeface="B Nazanin" panose="00000400000000000000" pitchFamily="2" charset="-78"/>
              </a:rPr>
              <a:t>برای حفظ استقلال ساختاری و مالی می توانند از طریق تحصیل منابع مالی و  مساعدت های بنگاه ها و موسسات علمی و دانشگاهی به درجه خودکفایی برسند</a:t>
            </a:r>
            <a:endParaRPr lang="en-US" sz="24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887978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D8A2B-FD27-448B-9D71-3E44E261E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/>
              <a:t>انجمن علمی دانشجویی و جامعه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E0891-E91D-46F2-8955-979DF4146D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fa-IR" sz="2800" dirty="0">
                <a:cs typeface="B Nazanin" panose="00000400000000000000" pitchFamily="2" charset="-78"/>
              </a:rPr>
              <a:t> نهاد انجمن علمی دانشجویی بعنوان فعالیتی زیربنایی که به عنوان بستر طبیعی فعالیت دانشجویی است به منظور کارآمدتر کردن سطوح مختلف آموزش نقش ایفا می کند.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a-IR" sz="2800" dirty="0">
                <a:cs typeface="B Nazanin" panose="00000400000000000000" pitchFamily="2" charset="-78"/>
              </a:rPr>
              <a:t>این نهاد بعنوان حلقه واسط و عامل تعادل میان آموزش های ارائه شده در دانشگاه و نیازهای جامعه است.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a-IR" sz="2800" dirty="0">
                <a:cs typeface="B Nazanin" panose="00000400000000000000" pitchFamily="2" charset="-78"/>
              </a:rPr>
              <a:t> نهاد انجمن علمی خلا و گسست بین جامعه و دانشگاه را ترمیم نموده و فاصله بین این دو را کاهش می دهد</a:t>
            </a:r>
            <a:endParaRPr lang="en-US" sz="28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600279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9E3A2-FC11-4889-B582-39773CBEBB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/>
              <a:t>توانایی های انجمن های علمی دانشجویی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B6F6DE-D25C-4BF2-AB3B-864E62E37F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fa-IR" dirty="0"/>
              <a:t> </a:t>
            </a:r>
            <a:r>
              <a:rPr lang="fa-IR" sz="2800" dirty="0">
                <a:cs typeface="B Nazanin" panose="00000400000000000000" pitchFamily="2" charset="-78"/>
              </a:rPr>
              <a:t>این انجمن ها توانایی فعالیت در دو مرحله را دارا هستند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a-IR" sz="2800" dirty="0">
                <a:cs typeface="B Nazanin" panose="00000400000000000000" pitchFamily="2" charset="-78"/>
              </a:rPr>
              <a:t> داشتن کارکرد و وظائف مشخص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a-IR" sz="2800" dirty="0">
                <a:cs typeface="B Nazanin" panose="00000400000000000000" pitchFamily="2" charset="-78"/>
              </a:rPr>
              <a:t> ترغیب فردگرایی مثبت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a-IR" sz="2800" dirty="0">
                <a:cs typeface="B Nazanin" panose="00000400000000000000" pitchFamily="2" charset="-78"/>
              </a:rPr>
              <a:t> استفاده از تفکر و عقلانیت جمعی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a-IR" sz="2800" dirty="0">
                <a:cs typeface="B Nazanin" panose="00000400000000000000" pitchFamily="2" charset="-78"/>
              </a:rPr>
              <a:t> مدیریت و رهبری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a-IR" sz="2800" dirty="0">
                <a:cs typeface="B Nazanin" panose="00000400000000000000" pitchFamily="2" charset="-78"/>
              </a:rPr>
              <a:t> آموزش الگوهای رفتاری و کار جمعی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a-IR" sz="2800" dirty="0">
                <a:cs typeface="B Nazanin" panose="00000400000000000000" pitchFamily="2" charset="-78"/>
              </a:rPr>
              <a:t> تشکیل شبکه های </a:t>
            </a:r>
            <a:r>
              <a:rPr lang="fa-IR" sz="2800" dirty="0" err="1">
                <a:cs typeface="B Nazanin" panose="00000400000000000000" pitchFamily="2" charset="-78"/>
              </a:rPr>
              <a:t>کارآفرینانه</a:t>
            </a:r>
            <a:endParaRPr lang="en-US" sz="28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346628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1241</TotalTime>
  <Words>952</Words>
  <Application>Microsoft Office PowerPoint</Application>
  <PresentationFormat>Widescreen</PresentationFormat>
  <Paragraphs>79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Arial</vt:lpstr>
      <vt:lpstr>B Nazanin</vt:lpstr>
      <vt:lpstr>Calibri</vt:lpstr>
      <vt:lpstr>Tahoma</vt:lpstr>
      <vt:lpstr>Times New Roman</vt:lpstr>
      <vt:lpstr>Tw Cen MT</vt:lpstr>
      <vt:lpstr>Tw Cen MT Condensed</vt:lpstr>
      <vt:lpstr>Wingdings</vt:lpstr>
      <vt:lpstr>Wingdings 3</vt:lpstr>
      <vt:lpstr>Integral</vt:lpstr>
      <vt:lpstr>نقش انجمن های علمی دانشجویی در ارتقای دانش و فرهنگ در دانشگاه</vt:lpstr>
      <vt:lpstr>سیاست گذاری عمومی</vt:lpstr>
      <vt:lpstr>انجمن های علمی دانشگاهی</vt:lpstr>
      <vt:lpstr>اسناد حقوقی انجمن های علمی دانشجویی</vt:lpstr>
      <vt:lpstr>انجمن علمی دانشجویی چیست؟</vt:lpstr>
      <vt:lpstr>اهداف تشکیل انجمن های علمی دانشجویی</vt:lpstr>
      <vt:lpstr>خصوصیات انجمن های علمی دانشجویی</vt:lpstr>
      <vt:lpstr>انجمن علمی دانشجویی و جامعه</vt:lpstr>
      <vt:lpstr>توانایی های انجمن های علمی دانشجویی</vt:lpstr>
      <vt:lpstr>فعالیت های انجمن های علمی</vt:lpstr>
      <vt:lpstr>عرصه های فعالیت انجمن های علمی</vt:lpstr>
      <vt:lpstr>آفات انجمن های علمی دانشجویی</vt:lpstr>
      <vt:lpstr>پیشنهادها</vt:lpstr>
      <vt:lpstr>پرسش؟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سیاست گذاری انرژی روابط خارجی و نفت</dc:title>
  <dc:creator>Haeriyazdi, Asieh</dc:creator>
  <cp:lastModifiedBy>Abbas Agha</cp:lastModifiedBy>
  <cp:revision>61</cp:revision>
  <dcterms:created xsi:type="dcterms:W3CDTF">2015-10-25T05:40:42Z</dcterms:created>
  <dcterms:modified xsi:type="dcterms:W3CDTF">2017-11-17T08:03:22Z</dcterms:modified>
</cp:coreProperties>
</file>